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257" r:id="rId4"/>
    <p:sldId id="358" r:id="rId5"/>
    <p:sldId id="359" r:id="rId6"/>
    <p:sldId id="360" r:id="rId7"/>
    <p:sldId id="394" r:id="rId8"/>
    <p:sldId id="373" r:id="rId9"/>
    <p:sldId id="276" r:id="rId10"/>
    <p:sldId id="275" r:id="rId11"/>
    <p:sldId id="277" r:id="rId12"/>
    <p:sldId id="274" r:id="rId13"/>
    <p:sldId id="389" r:id="rId14"/>
    <p:sldId id="392" r:id="rId15"/>
    <p:sldId id="282" r:id="rId16"/>
    <p:sldId id="378" r:id="rId17"/>
    <p:sldId id="384" r:id="rId18"/>
    <p:sldId id="395" r:id="rId19"/>
    <p:sldId id="288" r:id="rId20"/>
    <p:sldId id="396" r:id="rId21"/>
    <p:sldId id="390" r:id="rId22"/>
    <p:sldId id="374" r:id="rId23"/>
    <p:sldId id="391" r:id="rId24"/>
    <p:sldId id="376" r:id="rId25"/>
    <p:sldId id="285" r:id="rId26"/>
    <p:sldId id="279" r:id="rId27"/>
    <p:sldId id="377" r:id="rId28"/>
    <p:sldId id="264" r:id="rId29"/>
    <p:sldId id="259" r:id="rId30"/>
    <p:sldId id="268" r:id="rId31"/>
    <p:sldId id="272" r:id="rId32"/>
    <p:sldId id="273" r:id="rId33"/>
    <p:sldId id="409" r:id="rId34"/>
    <p:sldId id="408" r:id="rId35"/>
    <p:sldId id="366" r:id="rId36"/>
    <p:sldId id="406" r:id="rId37"/>
    <p:sldId id="261" r:id="rId38"/>
    <p:sldId id="262" r:id="rId39"/>
    <p:sldId id="263" r:id="rId40"/>
    <p:sldId id="327" r:id="rId41"/>
    <p:sldId id="292" r:id="rId42"/>
    <p:sldId id="381" r:id="rId43"/>
    <p:sldId id="280" r:id="rId44"/>
    <p:sldId id="281" r:id="rId45"/>
    <p:sldId id="399" r:id="rId46"/>
    <p:sldId id="400" r:id="rId47"/>
    <p:sldId id="401" r:id="rId48"/>
    <p:sldId id="357" r:id="rId49"/>
    <p:sldId id="267" r:id="rId50"/>
    <p:sldId id="383" r:id="rId51"/>
    <p:sldId id="265" r:id="rId52"/>
    <p:sldId id="270" r:id="rId53"/>
    <p:sldId id="41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90FC6A-CD56-4E6C-815F-BE0D20578999}">
          <p14:sldIdLst>
            <p14:sldId id="256"/>
            <p14:sldId id="257"/>
            <p14:sldId id="358"/>
            <p14:sldId id="359"/>
            <p14:sldId id="360"/>
            <p14:sldId id="394"/>
            <p14:sldId id="373"/>
            <p14:sldId id="276"/>
            <p14:sldId id="275"/>
            <p14:sldId id="277"/>
            <p14:sldId id="274"/>
            <p14:sldId id="389"/>
            <p14:sldId id="392"/>
            <p14:sldId id="282"/>
            <p14:sldId id="378"/>
            <p14:sldId id="384"/>
            <p14:sldId id="395"/>
            <p14:sldId id="288"/>
            <p14:sldId id="396"/>
            <p14:sldId id="390"/>
            <p14:sldId id="374"/>
            <p14:sldId id="391"/>
            <p14:sldId id="376"/>
            <p14:sldId id="285"/>
            <p14:sldId id="279"/>
            <p14:sldId id="377"/>
            <p14:sldId id="264"/>
            <p14:sldId id="259"/>
            <p14:sldId id="268"/>
            <p14:sldId id="272"/>
            <p14:sldId id="273"/>
            <p14:sldId id="409"/>
            <p14:sldId id="408"/>
            <p14:sldId id="366"/>
            <p14:sldId id="406"/>
            <p14:sldId id="261"/>
            <p14:sldId id="262"/>
            <p14:sldId id="263"/>
            <p14:sldId id="327"/>
            <p14:sldId id="292"/>
            <p14:sldId id="381"/>
            <p14:sldId id="280"/>
            <p14:sldId id="281"/>
            <p14:sldId id="399"/>
            <p14:sldId id="400"/>
            <p14:sldId id="401"/>
            <p14:sldId id="357"/>
          </p14:sldIdLst>
        </p14:section>
        <p14:section name="Untitled Section" id="{7663044B-9CD7-4042-9FD6-1364DCCE72E3}">
          <p14:sldIdLst>
            <p14:sldId id="267"/>
            <p14:sldId id="383"/>
            <p14:sldId id="265"/>
            <p14:sldId id="270"/>
            <p14:sldId id="4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7" autoAdjust="0"/>
    <p:restoredTop sz="94629" autoAdjust="0"/>
  </p:normalViewPr>
  <p:slideViewPr>
    <p:cSldViewPr>
      <p:cViewPr varScale="1">
        <p:scale>
          <a:sx n="70" d="100"/>
          <a:sy n="70" d="100"/>
        </p:scale>
        <p:origin x="-60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E4883-A7E2-4BAE-8356-D976AA40D854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A8F62-4A2D-4E73-AAE1-7D88C80DA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8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4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3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8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77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3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76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7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3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8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6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6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1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2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7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1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18A7-D01D-4C63-A304-19AC701173C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4FE27-3721-4394-92ED-1D5B18583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8D74E-6624-4046-9F49-52AE9222B973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14C9-F640-4930-8017-FA7DFE7A2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4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shrewsbury.net/wp-content/uploads/2010/03/588_Copy_of_145.JPG1.jpeg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wix" TargetMode="External"/><Relationship Id="rId3" Type="http://schemas.openxmlformats.org/officeDocument/2006/relationships/hyperlink" Target="http://www.linkedin.com/company/wix.com?trk=tabs_biz_home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wix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hyperlink" Target="https://plus.google.com/117167403531518744294/posts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By Molly Faulkner, Wayland Historical Society</a:t>
            </a:r>
            <a:r>
              <a:rPr lang="en-US" sz="2200" smtClean="0"/>
              <a:t>, January 10, 2016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dirty="0" smtClean="0"/>
              <a:t>TALKING TRASH! </a:t>
            </a:r>
            <a:br>
              <a:rPr lang="en-US" dirty="0" smtClean="0"/>
            </a:br>
            <a:r>
              <a:rPr lang="en-US" dirty="0" smtClean="0"/>
              <a:t>GETTING RID OF WAYLAND’S REFUSE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 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 </a:t>
            </a:r>
            <a:r>
              <a:rPr lang="en-US" b="1" dirty="0">
                <a:solidFill>
                  <a:schemeClr val="tx1"/>
                </a:solidFill>
              </a:rPr>
              <a:t>History of Burning, Burying, Recycling, Pig Farms, Composting, </a:t>
            </a:r>
          </a:p>
          <a:p>
            <a:r>
              <a:rPr lang="en-US" b="1" dirty="0">
                <a:solidFill>
                  <a:schemeClr val="tx1"/>
                </a:solidFill>
              </a:rPr>
              <a:t>Single Stream Recycling, 1-800-JUNK –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8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367338"/>
            <a:ext cx="7848600" cy="80486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Who hasn’t bought one of these delectable </a:t>
            </a:r>
            <a:r>
              <a:rPr lang="en-US" sz="2800" b="1" dirty="0" smtClean="0"/>
              <a:t>birds?  </a:t>
            </a:r>
            <a:endParaRPr lang="en-US" sz="2800" b="1" dirty="0"/>
          </a:p>
        </p:txBody>
      </p:sp>
      <p:pic>
        <p:nvPicPr>
          <p:cNvPr id="4098" name="Picture 2" descr="C:\Users\Molly\Documents\Wayland Historical Society\TRASH TALK\Plastics at supermarket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83" y="152400"/>
            <a:ext cx="6777990" cy="48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8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b="1" dirty="0" smtClean="0"/>
              <a:t>Even</a:t>
            </a:r>
            <a:r>
              <a:rPr lang="en-US" sz="2800" b="1" dirty="0" smtClean="0"/>
              <a:t> wax paper in cereal boxes has gone the way of the buggy whip</a:t>
            </a:r>
            <a:endParaRPr lang="en-US" sz="2800" b="1" dirty="0"/>
          </a:p>
        </p:txBody>
      </p:sp>
      <p:pic>
        <p:nvPicPr>
          <p:cNvPr id="1026" name="Picture 2" descr="C:\Users\Molly\Documents\Wayland Historical Society\TRASH TALK\plastics at supermarket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1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22912" cy="9572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Molly\Documents\Wayland Historical Society\TRASH TALK\CDM Main St. Du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8462"/>
            <a:ext cx="5791200" cy="67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89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019800"/>
            <a:ext cx="7620000" cy="457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First</a:t>
            </a:r>
            <a:r>
              <a:rPr lang="en-US" sz="2800" b="1" dirty="0" smtClean="0"/>
              <a:t> Rt. 20 dump – is this Give and Take?</a:t>
            </a:r>
            <a:endParaRPr lang="en-US" sz="2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4782"/>
          <a:stretch>
            <a:fillRect/>
          </a:stretch>
        </p:blipFill>
        <p:spPr bwMode="auto">
          <a:xfrm>
            <a:off x="1066800" y="533400"/>
            <a:ext cx="680296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628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00600"/>
            <a:ext cx="7315200" cy="566738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Route 20 First landfill looking toward Pelham Island</a:t>
            </a:r>
            <a:endParaRPr lang="en-US" sz="2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5" b="2076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5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Guess where?</a:t>
            </a:r>
            <a:endParaRPr lang="en-US" sz="3200" b="1" dirty="0"/>
          </a:p>
        </p:txBody>
      </p:sp>
      <p:pic>
        <p:nvPicPr>
          <p:cNvPr id="8194" name="Picture 2" descr="C:\Users\Molly\AppData\Local\Microsoft\Windows\Temporary Internet Files\Content.Outlook\8ORPSVZX\5-for Molly 008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0773"/>
            <a:ext cx="6553200" cy="49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7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367338"/>
            <a:ext cx="7848600" cy="8048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Wayland Route 20 dump 12.21.69</a:t>
            </a:r>
            <a:endParaRPr lang="en-US" sz="3200" b="1" dirty="0"/>
          </a:p>
        </p:txBody>
      </p:sp>
      <p:pic>
        <p:nvPicPr>
          <p:cNvPr id="18434" name="Picture 2" descr="C:\Users\Molly\Documents\Wayland Historical Society\TRASH TALK\12.69 Route 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4800"/>
            <a:ext cx="7239000" cy="51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9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302623"/>
            <a:ext cx="8077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9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367338"/>
            <a:ext cx="7467600" cy="804862"/>
          </a:xfrm>
        </p:spPr>
        <p:txBody>
          <a:bodyPr>
            <a:noAutofit/>
          </a:bodyPr>
          <a:lstStyle/>
          <a:p>
            <a:r>
              <a:rPr lang="en-US" sz="2000" b="1" dirty="0"/>
              <a:t>Rt</a:t>
            </a:r>
            <a:r>
              <a:rPr lang="en-US" sz="2400" b="1" dirty="0"/>
              <a:t>. 20 to the right, marsh to left looking west.  Cars in background are parked on 60 feet of trash </a:t>
            </a:r>
            <a:r>
              <a:rPr lang="en-US" sz="2400" b="1" dirty="0" smtClean="0"/>
              <a:t>1977</a:t>
            </a:r>
            <a:endParaRPr lang="en-US" sz="2400" b="1" dirty="0"/>
          </a:p>
          <a:p>
            <a:endParaRPr lang="en-US" sz="2000" b="1" dirty="0"/>
          </a:p>
        </p:txBody>
      </p:sp>
      <p:pic>
        <p:nvPicPr>
          <p:cNvPr id="1026" name="Picture 2" descr="C:\Users\Molly\AppData\Local\Microsoft\Windows\Temporary Internet Files\Content.Outlook\8ORPSVZX\3-Sunday06-12-2015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598"/>
            <a:ext cx="5867400" cy="45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4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543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6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concordlibrary.org/scollect/bhc/2-34_Gleaso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096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425547" y="3244334"/>
            <a:ext cx="429290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COURTESY </a:t>
            </a:r>
            <a:r>
              <a:rPr lang="en-US" dirty="0"/>
              <a:t>CONCORD FREE PUBLIC LIBRARY </a:t>
            </a:r>
          </a:p>
        </p:txBody>
      </p:sp>
    </p:spTree>
    <p:extLst>
      <p:ext uri="{BB962C8B-B14F-4D97-AF65-F5344CB8AC3E}">
        <p14:creationId xmlns:p14="http://schemas.microsoft.com/office/powerpoint/2010/main" val="2220235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381000"/>
            <a:ext cx="7391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8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2019" y="5367338"/>
            <a:ext cx="7688131" cy="8048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MT. TRASHMORE – VIRGIINIA BEACH</a:t>
            </a:r>
            <a:endParaRPr lang="en-US" sz="3200" b="1" dirty="0"/>
          </a:p>
        </p:txBody>
      </p:sp>
      <p:pic>
        <p:nvPicPr>
          <p:cNvPr id="4098" name="Picture 2" descr="C:\Users\Molly\Documents\Wayland Historical Society\TRASH TALK\Mt_Trashmore_kingkog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" y="228600"/>
            <a:ext cx="768813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71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5367338"/>
            <a:ext cx="8560980" cy="8048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 Watertown Dairy bought by Hyman </a:t>
            </a:r>
            <a:r>
              <a:rPr lang="en-US" sz="3200" b="1" dirty="0" err="1" smtClean="0"/>
              <a:t>Shick</a:t>
            </a:r>
            <a:r>
              <a:rPr lang="en-US" sz="3200" b="1" dirty="0" smtClean="0"/>
              <a:t> in 1938</a:t>
            </a:r>
            <a:endParaRPr lang="en-US" sz="3200" b="1" dirty="0"/>
          </a:p>
        </p:txBody>
      </p:sp>
      <p:pic>
        <p:nvPicPr>
          <p:cNvPr id="1027" name="Picture 3" descr="C:\Users\Molly\Documents\Wayland Historical Society\TRASH TALK\WATERTOWN DAIRY\Watertown Dai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1" y="762000"/>
            <a:ext cx="8229600" cy="44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63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257800"/>
            <a:ext cx="5486400" cy="804862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BEAUTIFUL SEDGEMEADOW</a:t>
            </a:r>
          </a:p>
          <a:p>
            <a:endParaRPr lang="en-US" sz="3600" dirty="0"/>
          </a:p>
        </p:txBody>
      </p:sp>
      <p:pic>
        <p:nvPicPr>
          <p:cNvPr id="6146" name="Picture 2" descr="C:\Users\Molly\Documents\Wayland Historical Society\TRASH TALK\Sedgemeadow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364288" cy="47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9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95401"/>
            <a:ext cx="5638800" cy="781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823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3" r="24343"/>
          <a:stretch>
            <a:fillRect/>
          </a:stretch>
        </p:blipFill>
        <p:spPr>
          <a:xfrm>
            <a:off x="1600200" y="457200"/>
            <a:ext cx="6288088" cy="47160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562600"/>
            <a:ext cx="7543800" cy="8048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         </a:t>
            </a:r>
            <a:r>
              <a:rPr lang="en-US" sz="3200" b="1" dirty="0" err="1" smtClean="0"/>
              <a:t>Wheelabrator</a:t>
            </a:r>
            <a:r>
              <a:rPr lang="en-US" sz="3200" b="1" dirty="0" smtClean="0"/>
              <a:t> </a:t>
            </a:r>
            <a:r>
              <a:rPr lang="en-US" sz="3200" b="1" dirty="0"/>
              <a:t>in North Andover, 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29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5100" b="1" dirty="0" smtClean="0"/>
              <a:t>SHREWSBURY </a:t>
            </a:r>
            <a:r>
              <a:rPr lang="en-US" sz="5100" b="1" dirty="0"/>
              <a:t>ASH LANDFILL</a:t>
            </a:r>
          </a:p>
          <a:p>
            <a:endParaRPr lang="en-US" sz="5100" dirty="0"/>
          </a:p>
        </p:txBody>
      </p:sp>
      <p:pic>
        <p:nvPicPr>
          <p:cNvPr id="7170" name="Picture 2" descr="C:\Users\Molly\Documents\Wayland Historical Society\TRASH TALK\Wheelabrator Shrewsbury Ash landfil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3" r="24343"/>
          <a:stretch>
            <a:fillRect/>
          </a:stretch>
        </p:blipFill>
        <p:spPr bwMode="auto">
          <a:xfrm>
            <a:off x="1295400" y="2286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54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48400"/>
            <a:ext cx="5486400" cy="381000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pic>
        <p:nvPicPr>
          <p:cNvPr id="10" name="Picture Placeholder 9" descr="588_Copy_of_145.JPG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2444"/>
          <a:stretch>
            <a:fillRect/>
          </a:stretch>
        </p:blipFill>
        <p:spPr bwMode="auto">
          <a:xfrm>
            <a:off x="609600" y="612774"/>
            <a:ext cx="7848600" cy="48736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09600" y="5121288"/>
            <a:ext cx="78486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en-US" sz="2400" b="1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US" sz="3200" b="1" dirty="0">
                <a:solidFill>
                  <a:prstClr val="black"/>
                </a:solidFill>
              </a:rPr>
              <a:t>Clean up and investigation December 2015 at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US" sz="3200" b="1" dirty="0" smtClean="0">
                <a:solidFill>
                  <a:prstClr val="black"/>
                </a:solidFill>
              </a:rPr>
              <a:t>Shrewsbury </a:t>
            </a:r>
            <a:r>
              <a:rPr lang="en-US" sz="3200" b="1" dirty="0">
                <a:solidFill>
                  <a:prstClr val="black"/>
                </a:solidFill>
              </a:rPr>
              <a:t>Ash </a:t>
            </a:r>
            <a:r>
              <a:rPr lang="en-US" sz="3200" b="1" dirty="0" smtClean="0">
                <a:solidFill>
                  <a:prstClr val="black"/>
                </a:solidFill>
              </a:rPr>
              <a:t>Landfill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69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 </a:t>
            </a:r>
            <a:r>
              <a:rPr lang="en-US" sz="4400" b="1" dirty="0" smtClean="0"/>
              <a:t>      COMINGLING???</a:t>
            </a:r>
            <a:endParaRPr lang="en-US" sz="4400" b="1" dirty="0"/>
          </a:p>
        </p:txBody>
      </p:sp>
      <p:pic>
        <p:nvPicPr>
          <p:cNvPr id="2050" name="Picture 2" descr="C:\Users\Molly\Documents\Wayland Historical Society\TRASH TALK\Comingled container at Transfer 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80" y="533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35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      </a:t>
            </a:r>
            <a:endParaRPr lang="en-US" sz="40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6600" dirty="0" smtClean="0"/>
              <a:t>   thepigidea.org</a:t>
            </a:r>
            <a:endParaRPr lang="en-US" sz="6600" dirty="0"/>
          </a:p>
          <a:p>
            <a:endParaRPr lang="en-US" dirty="0"/>
          </a:p>
        </p:txBody>
      </p:sp>
      <p:pic>
        <p:nvPicPr>
          <p:cNvPr id="2050" name="Picture 2" descr="C:\Users\Molly\Documents\Wayland Historical Society\TRASH TALK\PIGS\Pig Idea 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1" y="762000"/>
            <a:ext cx="7772400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0"/>
            <a:ext cx="76136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997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od_waste_disposers.jpg (700×46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20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[Insinkerator+garbage+ad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47244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43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lly\Documents\Wayland Historical Society\TRASH TALK\B-P's special pl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65067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07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olly\Documents\Wayland Historical Society\TRASH TALK\B-P's first packer tru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875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305800" cy="8048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Damon Farm: “There weren’t many trees.  It was like the Sahara Desert.”  Pauline </a:t>
            </a:r>
            <a:r>
              <a:rPr lang="en-US" sz="3200" b="1" dirty="0" err="1" smtClean="0"/>
              <a:t>DiCesare</a:t>
            </a:r>
            <a:endParaRPr lang="en-US" sz="3200" b="1" dirty="0"/>
          </a:p>
        </p:txBody>
      </p:sp>
      <p:pic>
        <p:nvPicPr>
          <p:cNvPr id="5122" name="Picture 2" descr="C:\Users\Molly\Documents\Wayland Historical Society\TRASH TALK\Damon 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381000"/>
            <a:ext cx="6248400" cy="57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21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662172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367338"/>
            <a:ext cx="7239000" cy="8048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Clapypit</a:t>
            </a:r>
            <a:r>
              <a:rPr lang="en-US" sz="3600" b="1" dirty="0"/>
              <a:t> Hill Composting Bins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7168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10200"/>
            <a:ext cx="78486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COMPOSTING</a:t>
            </a:r>
            <a:r>
              <a:rPr lang="en-US" sz="3200" dirty="0"/>
              <a:t>: Hidden Acres (Cassidy) Farm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  </a:t>
            </a:r>
            <a:r>
              <a:rPr lang="en-US" sz="3200" dirty="0"/>
              <a:t>Medway --- food </a:t>
            </a:r>
            <a:r>
              <a:rPr lang="en-US" sz="3200" dirty="0" smtClean="0"/>
              <a:t>scraps in trench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001.jpg (700×522)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r="286"/>
          <a:stretch>
            <a:fillRect/>
          </a:stretch>
        </p:blipFill>
        <p:spPr bwMode="auto">
          <a:xfrm>
            <a:off x="1411288" y="429816"/>
            <a:ext cx="6132512" cy="45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13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367338"/>
            <a:ext cx="8610600" cy="8048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Hidden Acres (Cassidy) Farm in Medway – compost steaming in cold weather</a:t>
            </a:r>
          </a:p>
        </p:txBody>
      </p:sp>
      <p:pic>
        <p:nvPicPr>
          <p:cNvPr id="3076" name="Picture 4" descr="002.jpg (525×700)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1066800" y="612775"/>
            <a:ext cx="6211888" cy="46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89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5105400"/>
            <a:ext cx="8489029" cy="1252538"/>
          </a:xfrm>
        </p:spPr>
        <p:txBody>
          <a:bodyPr>
            <a:normAutofit/>
          </a:bodyPr>
          <a:lstStyle/>
          <a:p>
            <a:pPr algn="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8493" y="4724400"/>
            <a:ext cx="8552529" cy="1676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Mass Natural’s 25 acre family owned commercial composting operation on a 250 acre farm in Westminster</a:t>
            </a:r>
            <a:endParaRPr lang="en-US" sz="32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7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-48399"/>
            <a:ext cx="11030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nimbus-sans-tw01con"/>
                <a:cs typeface="Arial" pitchFamily="34" charset="0"/>
              </a:rPr>
              <a:t>A soil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0"/>
            <a:ext cx="49149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0"/>
            <a:ext cx="491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0" y="9274175"/>
            <a:ext cx="302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4CA"/>
                </a:solidFill>
                <a:effectLst/>
                <a:latin typeface="helvetica-w01-roman"/>
                <a:cs typeface="Arial" pitchFamily="34" charset="0"/>
              </a:rPr>
              <a:t>© 2023 by My Agrolinx. Proudly created with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4CA"/>
                </a:solidFill>
                <a:effectLst/>
                <a:latin typeface="helvetica-w01-roman"/>
                <a:cs typeface="Arial" pitchFamily="34" charset="0"/>
                <a:hlinkClick r:id="rId2"/>
              </a:rPr>
              <a:t>Wix.com</a:t>
            </a:r>
            <a:endParaRPr kumimoji="0" lang="en-US" alt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17" name="Picture 21" descr="https://static.wixstatic.com/media/b4412694dfff1fde0e7bc219a1008f4d.png/v1/fill/w_20,h_20,al_c,usm_0.50_1.20_0.00/b4412694dfff1fde0e7bc219a1008f4d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static.wixstatic.com/media/d10025fa66fc3c00a783504d0035e6bd.png/v1/fill/w_20,h_20,al_c,usm_0.50_1.20_0.00/d10025fa66fc3c00a783504d0035e6bd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tatic.wixstatic.com/media/a601e6_223acdc362bf4e959e485eb8da5d1766.jpg/v1/fill/w_860,h_339,al_c,q_80,usm_0.66_1.00_0.01/a601e6_223acdc362bf4e959e485eb8da5d17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9" y="519340"/>
            <a:ext cx="81915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tatic.wixstatic.com/media/4f857b2e8a316c4e1ed16717a3d4ec8c.png/v1/fill/w_20,h_20,al_c,usm_0.50_1.20_0.00/4f857b2e8a316c4e1ed16717a3d4ec8c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9207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Converting ‘Waste’ to Renewable Energy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Content Placeholder 4" descr="3649789786_b5a478dba2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114800" cy="3200400"/>
          </a:xfrm>
        </p:spPr>
      </p:pic>
      <p:sp>
        <p:nvSpPr>
          <p:cNvPr id="11" name="TextBox 10"/>
          <p:cNvSpPr txBox="1"/>
          <p:nvPr/>
        </p:nvSpPr>
        <p:spPr>
          <a:xfrm>
            <a:off x="762000" y="48006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Food waste and organics…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48006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… into anaerobic digestion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richard.r.johnson\AppData\Local\Microsoft\Windows\Temporary Internet Files\Content.Outlook\15DGBPOT\DSC_48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40386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62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613650" cy="90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22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367338"/>
            <a:ext cx="8534400" cy="11096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ORIFICE : $400 to $500 per year on Bennett Road </a:t>
            </a:r>
          </a:p>
          <a:p>
            <a:pPr algn="ctr"/>
            <a:r>
              <a:rPr lang="en-US" sz="3200" b="1" dirty="0" smtClean="0"/>
              <a:t>for trash and recycling pickup</a:t>
            </a:r>
            <a:endParaRPr lang="en-US" sz="3200" b="1" dirty="0"/>
          </a:p>
        </p:txBody>
      </p:sp>
      <p:pic>
        <p:nvPicPr>
          <p:cNvPr id="3074" name="Picture 2" descr="C:\Users\Molly\Documents\Wayland Historical Society\TRASH TALK\orifice_truck_in_w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72" y="304800"/>
            <a:ext cx="650592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42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Remember MOBY DISC?</a:t>
            </a:r>
            <a:endParaRPr lang="en-US" sz="3200" b="1" dirty="0"/>
          </a:p>
        </p:txBody>
      </p:sp>
      <p:pic>
        <p:nvPicPr>
          <p:cNvPr id="12290" name="Picture 2" descr="C:\Users\Molly\Documents\Wayland Historical Society\TRASH TALK\ROUTE 20#2\Moby Di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155180" cy="47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83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>
            <a:fillRect/>
          </a:stretch>
        </p:blipFill>
        <p:spPr>
          <a:xfrm>
            <a:off x="990600" y="457200"/>
            <a:ext cx="6553200" cy="49149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410200"/>
            <a:ext cx="7086600" cy="762000"/>
          </a:xfrm>
        </p:spPr>
        <p:txBody>
          <a:bodyPr/>
          <a:lstStyle/>
          <a:p>
            <a:r>
              <a:rPr lang="en-US" sz="3200" b="1" dirty="0"/>
              <a:t>COVANTA </a:t>
            </a:r>
            <a:r>
              <a:rPr lang="en-US" sz="3200" b="1" dirty="0" err="1"/>
              <a:t>SEMass</a:t>
            </a:r>
            <a:r>
              <a:rPr lang="en-US" sz="3200" b="1" dirty="0"/>
              <a:t> in Rochester, 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85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2007 Fire at COVANTA </a:t>
            </a:r>
            <a:r>
              <a:rPr lang="en-US" sz="3200" dirty="0" err="1" smtClean="0"/>
              <a:t>SEMass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63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5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533401"/>
            <a:ext cx="8610600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5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olly\Documents\Wayland Historical Society\TRASH TALK\Casell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467600" cy="49530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777563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lly\Documents\Wayland Historical Society\TRASH TALK\Casel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20800"/>
            <a:ext cx="63500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63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393AF1D-4D23-442C-B531-6C02C75663F7" descr="E880F8F9-98A4-4968-9594-D16757C4FA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04801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4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562600"/>
            <a:ext cx="8382000" cy="762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WAYLAND SCHOOLS GREEN TEAM </a:t>
            </a:r>
            <a:br>
              <a:rPr lang="en-US" sz="3200" dirty="0" smtClean="0"/>
            </a:br>
            <a:r>
              <a:rPr lang="en-US" sz="3200" dirty="0" smtClean="0"/>
              <a:t>TEXTILES RECYCLING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11877"/>
          <a:stretch>
            <a:fillRect/>
          </a:stretch>
        </p:blipFill>
        <p:spPr bwMode="auto">
          <a:xfrm>
            <a:off x="1676400" y="685800"/>
            <a:ext cx="5643511" cy="454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174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5367338"/>
            <a:ext cx="8686800" cy="1185862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algn="ctr"/>
            <a:r>
              <a:rPr lang="en-US" sz="3800" b="1" dirty="0" smtClean="0"/>
              <a:t>Critique of recycling practices in October 4, 2015 New York Times Sunday Review</a:t>
            </a:r>
            <a:endParaRPr lang="en-US" sz="3800" b="1" dirty="0"/>
          </a:p>
        </p:txBody>
      </p:sp>
      <p:pic>
        <p:nvPicPr>
          <p:cNvPr id="16386" name="Picture 2" descr="C:\Users\Molly\Documents\Wayland Historical Society\TRASH TALK\reign of recycling ny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391400" cy="48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895600"/>
            <a:ext cx="7613650" cy="90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425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81272"/>
            <a:ext cx="5486400" cy="26212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959225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758946"/>
            <a:ext cx="8534400" cy="279425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5,278 </a:t>
            </a:r>
            <a:r>
              <a:rPr lang="en-US" sz="2400" b="1" dirty="0"/>
              <a:t>groups with 9,155,733 members across the </a:t>
            </a:r>
            <a:r>
              <a:rPr lang="en-US" sz="2400" b="1" dirty="0" smtClean="0"/>
              <a:t>globe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entirely </a:t>
            </a:r>
            <a:r>
              <a:rPr lang="en-US" sz="2400" b="1" dirty="0"/>
              <a:t>nonprofit movement of people who are giving (and getting) stuff for free in their own towns 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keeps stuff </a:t>
            </a:r>
            <a:r>
              <a:rPr lang="en-US" sz="2400" b="1" dirty="0"/>
              <a:t>out of </a:t>
            </a:r>
            <a:r>
              <a:rPr lang="en-US" sz="2400" b="1" dirty="0" smtClean="0"/>
              <a:t>landfills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almost </a:t>
            </a:r>
            <a:r>
              <a:rPr lang="en-US" sz="2400" b="1" dirty="0"/>
              <a:t>3000 </a:t>
            </a:r>
            <a:r>
              <a:rPr lang="en-US" sz="2400" b="1" dirty="0" smtClean="0"/>
              <a:t>members in Wayland - Kim </a:t>
            </a:r>
            <a:r>
              <a:rPr lang="en-US" sz="2400" b="1" dirty="0"/>
              <a:t>Reichelt is </a:t>
            </a:r>
            <a:r>
              <a:rPr lang="en-US" sz="2400" b="1" dirty="0" smtClean="0"/>
              <a:t>a moderator</a:t>
            </a:r>
            <a:endParaRPr lang="en-US" sz="2400" b="1" dirty="0"/>
          </a:p>
          <a:p>
            <a:endParaRPr lang="en-US" sz="2400" b="1" dirty="0" smtClean="0"/>
          </a:p>
        </p:txBody>
      </p:sp>
      <p:pic>
        <p:nvPicPr>
          <p:cNvPr id="6146" name="Picture 2" descr="C:\Users\Molly\Documents\Wayland Historical Society\TRASH TALK\freecycl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7349247" cy="34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14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86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104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1" y="609601"/>
            <a:ext cx="7239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TRASH TALK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You </a:t>
            </a:r>
            <a:r>
              <a:rPr lang="en-US" sz="2400" dirty="0"/>
              <a:t>are the reason they put instructions on shampoo.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Man, you're like school on Sunday. No </a:t>
            </a:r>
            <a:r>
              <a:rPr lang="en-US" sz="2400" dirty="0" smtClean="0"/>
              <a:t>class.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Hey</a:t>
            </a:r>
            <a:r>
              <a:rPr lang="en-US" sz="2400" dirty="0"/>
              <a:t>, ref-- can I pet your seeing eye dog after the game</a:t>
            </a:r>
            <a:r>
              <a:rPr lang="en-US" sz="2400" dirty="0" smtClean="0"/>
              <a:t>?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I'd </a:t>
            </a:r>
            <a:r>
              <a:rPr lang="en-US" sz="2400" dirty="0"/>
              <a:t>agree with you but then we'd both be wrong.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Shut </a:t>
            </a:r>
            <a:r>
              <a:rPr lang="en-US" sz="2400" dirty="0"/>
              <a:t>up, you'll never be the man your mother is</a:t>
            </a:r>
            <a:r>
              <a:rPr lang="en-US" sz="2400" dirty="0" smtClean="0"/>
              <a:t>.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You'll </a:t>
            </a:r>
            <a:r>
              <a:rPr lang="en-US" sz="2400" dirty="0"/>
              <a:t>have better luck trying to score with your </a:t>
            </a:r>
            <a:r>
              <a:rPr lang="en-US" sz="2400" dirty="0" smtClean="0"/>
              <a:t>sister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 </a:t>
            </a:r>
            <a:r>
              <a:rPr lang="en-US" sz="2400" dirty="0"/>
              <a:t>had better luck scoring with your sister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282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0884" y="609600"/>
            <a:ext cx="7924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Molly\Documents\Wayland Historical Society\TRASH TALK\barrel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78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2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19600"/>
            <a:ext cx="8534400" cy="1371600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As we buy more pre-made guacamole, salsa, and already shredded </a:t>
            </a:r>
            <a:r>
              <a:rPr lang="en-US" sz="3000" dirty="0" err="1" smtClean="0"/>
              <a:t>parmesean</a:t>
            </a:r>
            <a:r>
              <a:rPr lang="en-US" sz="3000" dirty="0" smtClean="0"/>
              <a:t> cheese, we use more</a:t>
            </a:r>
            <a:endParaRPr lang="en-US" sz="30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Molly\Documents\Wayland Historical Society\TRASH TALK\Plastics at supermarkets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7" y="609600"/>
            <a:ext cx="852374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64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367338"/>
            <a:ext cx="7924800" cy="80486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30– consumers choose to buy more plastic packaging</a:t>
            </a:r>
            <a:endParaRPr lang="en-US" sz="2800" b="1" dirty="0"/>
          </a:p>
        </p:txBody>
      </p:sp>
      <p:pic>
        <p:nvPicPr>
          <p:cNvPr id="2050" name="Picture 2" descr="C:\Users\Molly\Documents\Wayland Historical Society\TRASH TALK\plastics at supermarket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90691" cy="491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71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404</Words>
  <Application>Microsoft Office PowerPoint</Application>
  <PresentationFormat>On-screen Show (4:3)</PresentationFormat>
  <Paragraphs>70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Custom Design</vt:lpstr>
      <vt:lpstr>By Molly Faulkner, Wayland Historical Society, January 10, 2016 TALKING TRASH!  GETTING RID OF WAYLAND’S REFUSE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we buy more pre-made guacamole, salsa, and already shredded parmesean cheese, we use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Route 20 First landfill looking toward Pelham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COMPOSTING: Hidden Acres (Cassidy) Farm  in  Medway --- food scraps in trench </vt:lpstr>
      <vt:lpstr> </vt:lpstr>
      <vt:lpstr>PowerPoint Presentation</vt:lpstr>
      <vt:lpstr>Converting ‘Waste’ to Renewable Energy</vt:lpstr>
      <vt:lpstr>PowerPoint Presentation</vt:lpstr>
      <vt:lpstr>PowerPoint Presentation</vt:lpstr>
      <vt:lpstr>PowerPoint Presentation</vt:lpstr>
      <vt:lpstr>2007 Fire at COVANTA SEMass</vt:lpstr>
      <vt:lpstr>PowerPoint Presentation</vt:lpstr>
      <vt:lpstr>PowerPoint Presentation</vt:lpstr>
      <vt:lpstr>PowerPoint Presentation</vt:lpstr>
      <vt:lpstr>PowerPoint Presentation</vt:lpstr>
      <vt:lpstr>WAYLAND SCHOOLS GREEN TEAM  TEXTILES RECYCLING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TRASH!  GETTING RID OF WAYLAND’S REFUSE</dc:title>
  <dc:creator>Molly</dc:creator>
  <cp:lastModifiedBy>Molly</cp:lastModifiedBy>
  <cp:revision>77</cp:revision>
  <dcterms:created xsi:type="dcterms:W3CDTF">2015-12-30T23:21:22Z</dcterms:created>
  <dcterms:modified xsi:type="dcterms:W3CDTF">2017-03-06T23:04:21Z</dcterms:modified>
</cp:coreProperties>
</file>